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Schibsted Grotesk"/>
      <p:regular r:id="rId55"/>
      <p:bold r:id="rId56"/>
      <p:italic r:id="rId57"/>
      <p:boldItalic r:id="rId58"/>
    </p:embeddedFont>
    <p:embeddedFont>
      <p:font typeface="Nunito"/>
      <p:regular r:id="rId59"/>
      <p:bold r:id="rId60"/>
      <p:italic r:id="rId61"/>
      <p:boldItalic r:id="rId62"/>
    </p:embeddedFont>
    <p:embeddedFont>
      <p:font typeface="EB Garamond"/>
      <p:regular r:id="rId63"/>
      <p:bold r:id="rId64"/>
      <p:italic r:id="rId65"/>
      <p:boldItalic r:id="rId66"/>
    </p:embeddedFont>
    <p:embeddedFont>
      <p:font typeface="DM Serif Display"/>
      <p:regular r:id="rId67"/>
      <p: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0C2F3D9-A1D1-4492-AF9D-084765B36C20}">
  <a:tblStyle styleId="{10C2F3D9-A1D1-4492-AF9D-084765B36C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Nunito-boldItalic.fntdata"/><Relationship Id="rId61" Type="http://schemas.openxmlformats.org/officeDocument/2006/relationships/font" Target="fonts/Nunito-italic.fntdata"/><Relationship Id="rId20" Type="http://schemas.openxmlformats.org/officeDocument/2006/relationships/slide" Target="slides/slide15.xml"/><Relationship Id="rId64" Type="http://schemas.openxmlformats.org/officeDocument/2006/relationships/font" Target="fonts/EBGaramond-bold.fntdata"/><Relationship Id="rId63" Type="http://schemas.openxmlformats.org/officeDocument/2006/relationships/font" Target="fonts/EBGaramond-regular.fntdata"/><Relationship Id="rId22" Type="http://schemas.openxmlformats.org/officeDocument/2006/relationships/slide" Target="slides/slide17.xml"/><Relationship Id="rId66" Type="http://schemas.openxmlformats.org/officeDocument/2006/relationships/font" Target="fonts/EBGaramond-boldItalic.fntdata"/><Relationship Id="rId21" Type="http://schemas.openxmlformats.org/officeDocument/2006/relationships/slide" Target="slides/slide16.xml"/><Relationship Id="rId65" Type="http://schemas.openxmlformats.org/officeDocument/2006/relationships/font" Target="fonts/EBGaramond-italic.fntdata"/><Relationship Id="rId24" Type="http://schemas.openxmlformats.org/officeDocument/2006/relationships/slide" Target="slides/slide19.xml"/><Relationship Id="rId68" Type="http://schemas.openxmlformats.org/officeDocument/2006/relationships/font" Target="fonts/DMSerifDisplay-italic.fntdata"/><Relationship Id="rId23" Type="http://schemas.openxmlformats.org/officeDocument/2006/relationships/slide" Target="slides/slide18.xml"/><Relationship Id="rId67" Type="http://schemas.openxmlformats.org/officeDocument/2006/relationships/font" Target="fonts/DMSerifDisplay-regular.fntdata"/><Relationship Id="rId60" Type="http://schemas.openxmlformats.org/officeDocument/2006/relationships/font" Target="fonts/Nunit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SchibstedGrotesk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SchibstedGrotesk-italic.fntdata"/><Relationship Id="rId12" Type="http://schemas.openxmlformats.org/officeDocument/2006/relationships/slide" Target="slides/slide7.xml"/><Relationship Id="rId56" Type="http://schemas.openxmlformats.org/officeDocument/2006/relationships/font" Target="fonts/SchibstedGrotesk-bold.fntdata"/><Relationship Id="rId15" Type="http://schemas.openxmlformats.org/officeDocument/2006/relationships/slide" Target="slides/slide10.xml"/><Relationship Id="rId59" Type="http://schemas.openxmlformats.org/officeDocument/2006/relationships/font" Target="fonts/Nunito-regular.fntdata"/><Relationship Id="rId14" Type="http://schemas.openxmlformats.org/officeDocument/2006/relationships/slide" Target="slides/slide9.xml"/><Relationship Id="rId58" Type="http://schemas.openxmlformats.org/officeDocument/2006/relationships/font" Target="fonts/SchibstedGrotesk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non-causal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causal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causal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non-causal ex: n=-1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causal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non-causal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BIBO stable.  Justification: Given x[n], set bounds on the value of y[n]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Not stable. If x[310]=0, then fraction is undefined.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Not stable. If x[n]=5, ever, then fraction is undefined.</a:t>
            </a:r>
            <a:endParaRPr sz="1100"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Not stable (marginally stable) (Consider x[n]=u[n], creates unbounded output) (Z-transform has pole at z=1, so ROC does not include unit circle!)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/>
              <a:t>Not stable (challenge question)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/>
            </a:br>
            <a:endParaRPr/>
          </a:p>
          <a:p>
            <a:pPr indent="-1524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0" name="Google Shape;14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316438be4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316438be4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5, 6, 7, 8, 9 make sense. The rest don’t. Beware of abuse of terminology!</a:t>
            </a:r>
            <a:endParaRPr/>
          </a:p>
        </p:txBody>
      </p:sp>
      <p:sp>
        <p:nvSpPr>
          <p:cNvPr id="157" name="Google Shape;157;g1d316438be4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480910668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f480910668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f480910668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1155fa6553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21155fa6553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(NOTE: top equation should be Y(z) = …</a:t>
            </a:r>
            <a:r>
              <a:rPr lang="en-US"/>
              <a:t>)</a:t>
            </a:r>
            <a:endParaRPr/>
          </a:p>
        </p:txBody>
      </p:sp>
      <p:sp>
        <p:nvSpPr>
          <p:cNvPr id="237" name="Google Shape;237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155fa6553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21155fa6553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Answer: Four different ROCs: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|z| &lt; 1/2 , ½ &lt; |z| &lt; 2, 2 &lt; |z| &lt; 5, |z| &gt; 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Answer: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Left sided: |z| &lt; ½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Right sided: |z| &gt; 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Double sided: The other ones</a:t>
            </a:r>
            <a:endParaRPr/>
          </a:p>
        </p:txBody>
      </p:sp>
      <p:sp>
        <p:nvSpPr>
          <p:cNvPr id="274" name="Google Shape;27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CT/DT - 1 slide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LSI/LSIC - 10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Impulse Response - 9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Z-transforms - 10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Stability/Causality - 6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Multiple Systems - 1 slide</a:t>
            </a:r>
            <a:endParaRPr/>
          </a:p>
        </p:txBody>
      </p:sp>
      <p:sp>
        <p:nvSpPr>
          <p:cNvPr id="76" name="Google Shape;7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Coverup method;  PFE: 4/(1-(½)z^(-1)) - 4/(1-(¼)z^(-1)) ;causality implies |z|&gt;r for some r (choose the largest pole for each ROC); now do table lookup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282" name="Google Shape;282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Absolutely not.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Justification 1: look at sample 1 input/output. Output has values at z=1.5, but input is zero there.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Justification 2: Cannot manipulate equation into form Y(z) / X(z). </a:t>
            </a:r>
            <a:endParaRPr/>
          </a:p>
        </p:txBody>
      </p:sp>
      <p:sp>
        <p:nvSpPr>
          <p:cNvPr id="297" name="Google Shape;297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False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Finite-length conditions removes any possibility of cancelling zero with a pole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find a bounded input that produces an unbounded output, find an input with a z-transform that creates a double pole (i.e. shares 1+ poles with the impulse response)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Also note marginal poles can induce resonance with time-varying signals with frequency that matches the pole</a:t>
            </a:r>
            <a:endParaRPr/>
          </a:p>
        </p:txBody>
      </p:sp>
      <p:sp>
        <p:nvSpPr>
          <p:cNvPr id="313" name="Google Shape;313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H(Z) = Y(Z)/X(Z)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= (1-2z^-2) / (1-.5z^-1)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&lt;=&gt; Y(Z)[1-.5z^-1] = X(Z)[1-2z^-2)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Take IZT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Answer: </a:t>
            </a:r>
            <a:r>
              <a:rPr b="1" lang="en-US"/>
              <a:t>y[n] - .5y[n-1] = x[n] - 2x[n-2]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Answer: |z| &gt; ½ contains unit circle, thus it is </a:t>
            </a:r>
            <a:r>
              <a:rPr b="1" lang="en-US"/>
              <a:t>stable</a:t>
            </a:r>
            <a:r>
              <a:rPr lang="en-US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False, if there is an anticausal system with a pole greater than 1, the UC is inside the ROC</a:t>
            </a:r>
            <a:endParaRPr/>
          </a:p>
        </p:txBody>
      </p:sp>
      <p:sp>
        <p:nvSpPr>
          <p:cNvPr id="348" name="Google Shape;34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Z-transform is a special case of DTFT!</a:t>
            </a:r>
            <a:endParaRPr/>
          </a:p>
        </p:txBody>
      </p:sp>
      <p:sp>
        <p:nvSpPr>
          <p:cNvPr id="363" name="Google Shape;363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X(n) = δ(n) + δ(n-1) =&gt; Xd(w) = 1+e^(-jw)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Very simple example showing mag/phase</a:t>
            </a:r>
            <a:endParaRPr/>
          </a:p>
        </p:txBody>
      </p:sp>
      <p:sp>
        <p:nvSpPr>
          <p:cNvPr id="370" name="Google Shape;370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False. The system must be BIBO stable and its ROC must include the unit circle.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/>
              <a:t>False. u[n], cos[n], sin[n], all have DTFTs. </a:t>
            </a:r>
            <a:endParaRPr/>
          </a:p>
        </p:txBody>
      </p:sp>
      <p:sp>
        <p:nvSpPr>
          <p:cNvPr id="378" name="Google Shape;378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Possibly: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All </a:t>
            </a:r>
            <a:endParaRPr/>
          </a:p>
        </p:txBody>
      </p:sp>
      <p:sp>
        <p:nvSpPr>
          <p:cNvPr id="385" name="Google Shape;385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1) 1/(1-½e^(jw))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2) 1+2e^(-jw)+w^(-j2w)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3) lol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Use the tables!</a:t>
            </a:r>
            <a:endParaRPr/>
          </a:p>
        </p:txBody>
      </p:sp>
      <p:sp>
        <p:nvSpPr>
          <p:cNvPr id="393" name="Google Shape;393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80239f4a2c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280239f4a2c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1+j+0+(-j) = 1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-1+j+0+(-j) = -1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Hint: Go directly to the definition of the DTFT</a:t>
            </a:r>
            <a:endParaRPr/>
          </a:p>
        </p:txBody>
      </p:sp>
      <p:sp>
        <p:nvSpPr>
          <p:cNvPr id="400" name="Google Shape;400;g280239f4a2c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Tell them to click on review session feedback</a:t>
            </a:r>
            <a:endParaRPr/>
          </a:p>
        </p:txBody>
      </p:sp>
      <p:sp>
        <p:nvSpPr>
          <p:cNvPr id="420" name="Google Shape;42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Yes, yes, no (need to formally prove)</a:t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242400" y="737025"/>
            <a:ext cx="8659200" cy="20526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DM Serif Display"/>
              <a:buNone/>
              <a:defRPr sz="50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chibsted Grotesk"/>
              <a:buNone/>
              <a:defRPr sz="2800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DM Serif Display"/>
              <a:buNone/>
              <a:defRPr sz="12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chibsted Grotesk"/>
              <a:buChar char="●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○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■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●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○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■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●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○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■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21452" y="591742"/>
            <a:ext cx="8701200" cy="39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74904"/>
            <a:ext cx="8520600" cy="5487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2800"/>
              <a:buNone/>
              <a:defRPr>
                <a:solidFill>
                  <a:srgbClr val="0C19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985475"/>
            <a:ext cx="8520600" cy="3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800"/>
              <a:buFont typeface="Schibsted Grotesk"/>
              <a:buChar char="●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○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■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●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○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■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●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○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■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74904"/>
            <a:ext cx="8520600" cy="5487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2800"/>
              <a:buNone/>
              <a:defRPr>
                <a:solidFill>
                  <a:srgbClr val="0C19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987552"/>
            <a:ext cx="3999900" cy="3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●"/>
              <a:defRPr sz="14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○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■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●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○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■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●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○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■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987552"/>
            <a:ext cx="3999900" cy="3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●"/>
              <a:defRPr sz="14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○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■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●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○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■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●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○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■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74904"/>
            <a:ext cx="8520600" cy="5487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2800"/>
              <a:buNone/>
              <a:defRPr>
                <a:solidFill>
                  <a:srgbClr val="0C193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987552"/>
            <a:ext cx="2808000" cy="35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●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○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■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●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○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■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●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○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200"/>
              <a:buFont typeface="Schibsted Grotesk"/>
              <a:buChar char="■"/>
              <a:defRPr sz="12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374904"/>
            <a:ext cx="8520600" cy="5487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2800"/>
              <a:buNone/>
              <a:defRPr>
                <a:solidFill>
                  <a:srgbClr val="0C19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DM Serif Display"/>
              <a:buNone/>
              <a:defRPr sz="4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2F3E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309375"/>
            <a:ext cx="4045200" cy="1482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DM Serif Display"/>
              <a:buNone/>
              <a:defRPr sz="3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3107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chibsted Grotesk"/>
              <a:buNone/>
              <a:defRPr sz="2100"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chibsted Grotesk"/>
              <a:buChar char="●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○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■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●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○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■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●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○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chibsted Grotesk"/>
              <a:buChar char="■"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chibsted Grotesk"/>
              <a:buNone/>
              <a:defRPr>
                <a:solidFill>
                  <a:schemeClr val="lt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1700" y="374904"/>
            <a:ext cx="8520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2800"/>
              <a:buFont typeface="Schibsted Grotesk"/>
              <a:buNone/>
              <a:defRPr b="1" sz="28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800"/>
              <a:buFont typeface="Schibsted Grotesk"/>
              <a:buChar char="●"/>
              <a:defRPr sz="1800"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○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■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●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○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■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●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○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1933"/>
              </a:buClr>
              <a:buSzPts val="1400"/>
              <a:buFont typeface="Schibsted Grotesk"/>
              <a:buChar char="■"/>
              <a:defRPr>
                <a:solidFill>
                  <a:srgbClr val="0C1933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242400" y="737025"/>
            <a:ext cx="8659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HKN ECE 310 Review Session</a:t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35716" y="3052413"/>
            <a:ext cx="84711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Whomst: Eric, Ethan, Bex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4040824" y="2364835"/>
            <a:ext cx="9168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199675" y="2364943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09/24</a:t>
            </a: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/202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Causality of Systems via their Equations</a:t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141150" y="1213538"/>
            <a:ext cx="88617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Suppose we have some equation describing some system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○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= 𝑥[𝑛−4] + 𝑦[𝑛−1] + 𝑛²𝑥[𝑛]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“Current outputs cannot depend on future inputs”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more formal definition (for those who want):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○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The maximum index of y (call it 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𝑛y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), must always be greater or equal to the maximum index of x (call it 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𝑛x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) at any point in time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2600"/>
              <a:t>Justifying Causality of Systems via their Equations</a:t>
            </a:r>
            <a:endParaRPr sz="2600"/>
          </a:p>
        </p:txBody>
      </p:sp>
      <p:sp>
        <p:nvSpPr>
          <p:cNvPr id="129" name="Google Shape;129;p24"/>
          <p:cNvSpPr txBox="1"/>
          <p:nvPr/>
        </p:nvSpPr>
        <p:spPr>
          <a:xfrm>
            <a:off x="388350" y="1033075"/>
            <a:ext cx="83673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chibsted Grotesk"/>
              <a:buChar char="●"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For every system, determine whether it is causal or not and justify.</a:t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chibsted Grotesk"/>
              <a:buAutoNum type="arabicPeriod"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= 𝑥[𝑛] + 𝑦[𝑛−1] + 𝑥[𝑛−200] + 𝑥[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⌊          ⌋]</a:t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AutoNum type="arabicPeriod"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𝑦[𝑛]= 𝑥[𝑛] + 𝑥[𝑛−1] + 𝑥[𝑛−2] + …</a:t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AutoNum type="arabicPeriod"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= cos(2023𝑛)</a:t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AutoNum type="arabicPeriod"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= 𝑥[|𝑛|]</a:t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AutoNum type="arabicPeriod"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= |𝑥[𝑛]|</a:t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AutoNum type="arabicPeriod"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− 𝑦[𝑛−3] = 𝑥[𝑛+2]</a:t>
            </a:r>
            <a:endParaRPr sz="16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graphicFrame>
        <p:nvGraphicFramePr>
          <p:cNvPr id="130" name="Google Shape;130;p24"/>
          <p:cNvGraphicFramePr/>
          <p:nvPr/>
        </p:nvGraphicFramePr>
        <p:xfrm>
          <a:off x="4621100" y="122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{10C2F3D9-A1D1-4492-AF9D-084765B36C20}</a:tableStyleId>
              </a:tblPr>
              <a:tblGrid>
                <a:gridCol w="393550"/>
              </a:tblGrid>
              <a:tr h="3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𝑛</a:t>
                      </a:r>
                      <a:endParaRPr sz="1800"/>
                    </a:p>
                  </a:txBody>
                  <a:tcPr marT="68575" marB="6857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2</a:t>
                      </a:r>
                      <a:endParaRPr sz="18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BIBO Stability of Systems via their Equations</a:t>
            </a:r>
            <a:endParaRPr/>
          </a:p>
        </p:txBody>
      </p:sp>
      <p:sp>
        <p:nvSpPr>
          <p:cNvPr id="136" name="Google Shape;136;p25"/>
          <p:cNvSpPr txBox="1"/>
          <p:nvPr/>
        </p:nvSpPr>
        <p:spPr>
          <a:xfrm>
            <a:off x="182250" y="932175"/>
            <a:ext cx="8685000" cy="3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EB Garamond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Given a system H, the system is </a:t>
            </a:r>
            <a:r>
              <a:rPr b="1"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BIBO stable 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if and only if every bounded input 𝑥[𝑛] produces a bounded output 𝑦[𝑛].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○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That is, if |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𝑥[𝑛]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| &lt; 𝞫 for some 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𝞫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, then |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| &lt; 𝞪 for some 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𝞪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.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○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“Bounded output” must be well-defined output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We can check for BIBO stability even if the system isn’t LTI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○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Proof: FA21 got tested on it…</a:t>
            </a:r>
            <a:endParaRPr sz="22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0" y="155026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Calibri"/>
              <a:buNone/>
            </a:pPr>
            <a:r>
              <a:rPr lang="en-US" sz="2420"/>
              <a:t>Justifying BIBO Stability of Systems via their Equations</a:t>
            </a:r>
            <a:endParaRPr sz="2320"/>
          </a:p>
        </p:txBody>
      </p:sp>
      <p:sp>
        <p:nvSpPr>
          <p:cNvPr id="143" name="Google Shape;143;p26"/>
          <p:cNvSpPr txBox="1"/>
          <p:nvPr/>
        </p:nvSpPr>
        <p:spPr>
          <a:xfrm>
            <a:off x="529500" y="916163"/>
            <a:ext cx="8085000" cy="3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Determine whether the following sequences are BIBO stable or not. If not, provide a bounded input that causes the input to be unbounded.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rabi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𝑛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] = 20𝑥[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𝑛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]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rabi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= 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rabi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=             +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rabi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= 𝑥[𝑛] + 𝑥[𝑛−1] + 𝑦[𝑛−1]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rabi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= 𝑥[𝑛](−1)ⁿ − 2𝑦[𝑛−1]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graphicFrame>
        <p:nvGraphicFramePr>
          <p:cNvPr id="144" name="Google Shape;144;p26"/>
          <p:cNvGraphicFramePr/>
          <p:nvPr/>
        </p:nvGraphicFramePr>
        <p:xfrm>
          <a:off x="1752650" y="1985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{10C2F3D9-A1D1-4492-AF9D-084765B36C20}</a:tableStyleId>
              </a:tblPr>
              <a:tblGrid>
                <a:gridCol w="1667650"/>
              </a:tblGrid>
              <a:tr h="3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(½)ⁿ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𝑥[𝑛]</a:t>
                      </a:r>
                      <a:endParaRPr sz="1800"/>
                    </a:p>
                  </a:txBody>
                  <a:tcPr marT="68575" marB="6857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𝑥[310]</a:t>
                      </a:r>
                      <a:endParaRPr sz="1800"/>
                    </a:p>
                  </a:txBody>
                  <a:tcPr marT="68575" marB="68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5" name="Google Shape;145;p26"/>
          <p:cNvGraphicFramePr/>
          <p:nvPr/>
        </p:nvGraphicFramePr>
        <p:xfrm>
          <a:off x="1730850" y="2622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{10C2F3D9-A1D1-4492-AF9D-084765B36C20}</a:tableStyleId>
              </a:tblPr>
              <a:tblGrid>
                <a:gridCol w="555550"/>
              </a:tblGrid>
              <a:tr h="3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</a:t>
                      </a:r>
                      <a:endParaRPr sz="1800"/>
                    </a:p>
                  </a:txBody>
                  <a:tcPr marT="68575" marB="6857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𝑛²</a:t>
                      </a:r>
                      <a:endParaRPr sz="18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6" name="Google Shape;146;p26"/>
          <p:cNvGraphicFramePr/>
          <p:nvPr/>
        </p:nvGraphicFramePr>
        <p:xfrm>
          <a:off x="2828025" y="259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{10C2F3D9-A1D1-4492-AF9D-084765B36C20}</a:tableStyleId>
              </a:tblPr>
              <a:tblGrid>
                <a:gridCol w="2117775"/>
              </a:tblGrid>
              <a:tr h="3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𝑥[𝑛]</a:t>
                      </a:r>
                      <a:endParaRPr sz="1800"/>
                    </a:p>
                  </a:txBody>
                  <a:tcPr marT="68575" marB="6857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1−(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𝑥[𝑛]−5)²</a:t>
                      </a:r>
                      <a:endParaRPr sz="1800"/>
                    </a:p>
                  </a:txBody>
                  <a:tcPr marT="68575" marB="6857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0" y="15500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Impulse Response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950" y="1758675"/>
            <a:ext cx="3480075" cy="101711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353100" y="876450"/>
            <a:ext cx="8437800" cy="37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Let 𝑥[𝑛] be the input to an LSI system with impulse response ℎ[𝑛]. Then, the system output 𝑦[𝑛] is given by</a:t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Equivalently, </a:t>
            </a: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</a:t>
            </a: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= </a:t>
            </a: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𝑥[𝑛]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∗</a:t>
            </a: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ℎ[𝑛]</a:t>
            </a: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.</a:t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Three ways of determining the output:</a:t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chibsted Grotesk"/>
              <a:buAutoNum type="arabicPeriod"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Graphical method</a:t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chibsted Grotesk"/>
              <a:buAutoNum type="arabicPeriod"/>
            </a:pPr>
            <a:r>
              <a:rPr lang="en-US" sz="18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Flipping a sequence + sequential multiplication and adding</a:t>
            </a:r>
            <a:endParaRPr sz="18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chibsted Grotesk"/>
              <a:buAutoNum type="arabicPeriod"/>
            </a:pPr>
            <a:r>
              <a:rPr lang="en-US" sz="1800" strike="sng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Plug it into scipy</a:t>
            </a:r>
            <a:endParaRPr sz="1800" strike="sngStrike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56375" y="225476"/>
            <a:ext cx="9144000" cy="4572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Which of the following make sense?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221402" y="1076973"/>
            <a:ext cx="8701200" cy="398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rPr lang="en-US" sz="2004">
                <a:latin typeface="Arial"/>
                <a:ea typeface="Arial"/>
                <a:cs typeface="Arial"/>
                <a:sym typeface="Arial"/>
              </a:rPr>
              <a:t>Let x[n] be some arbitrary signal. Let h[n] be the impulse response of some linear system.</a:t>
            </a:r>
            <a:endParaRPr sz="2004"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5"/>
              <a:buFont typeface="Arial"/>
              <a:buAutoNum type="arabicPeriod"/>
            </a:pPr>
            <a:r>
              <a:rPr lang="en-US" sz="2004">
                <a:latin typeface="Arial"/>
                <a:ea typeface="Arial"/>
                <a:cs typeface="Arial"/>
                <a:sym typeface="Arial"/>
              </a:rPr>
              <a:t>x[n] is linear.</a:t>
            </a:r>
            <a:endParaRPr sz="2004"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5"/>
              <a:buFont typeface="Arial"/>
              <a:buAutoNum type="arabicPeriod"/>
            </a:pPr>
            <a:r>
              <a:rPr lang="en-US" sz="2004">
                <a:latin typeface="Arial"/>
                <a:ea typeface="Arial"/>
                <a:cs typeface="Arial"/>
                <a:sym typeface="Arial"/>
              </a:rPr>
              <a:t>x[n] is shift-invariant.</a:t>
            </a:r>
            <a:endParaRPr sz="2004"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5"/>
              <a:buFont typeface="Arial"/>
              <a:buAutoNum type="arabicPeriod"/>
            </a:pPr>
            <a:r>
              <a:rPr lang="en-US" sz="2004">
                <a:latin typeface="Arial"/>
                <a:ea typeface="Arial"/>
                <a:cs typeface="Arial"/>
                <a:sym typeface="Arial"/>
              </a:rPr>
              <a:t>x[n] is causal.</a:t>
            </a:r>
            <a:endParaRPr sz="2004"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5"/>
              <a:buFont typeface="Arial"/>
              <a:buAutoNum type="arabicPeriod"/>
            </a:pPr>
            <a:r>
              <a:rPr lang="en-US" sz="2004">
                <a:latin typeface="Arial"/>
                <a:ea typeface="Arial"/>
                <a:cs typeface="Arial"/>
                <a:sym typeface="Arial"/>
              </a:rPr>
              <a:t>x[n] is BIBO-stable.</a:t>
            </a:r>
            <a:endParaRPr sz="2004"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5"/>
              <a:buFont typeface="Arial"/>
              <a:buAutoNum type="arabicPeriod"/>
            </a:pPr>
            <a:r>
              <a:rPr lang="en-US" sz="2004">
                <a:latin typeface="Arial"/>
                <a:ea typeface="Arial"/>
                <a:cs typeface="Arial"/>
                <a:sym typeface="Arial"/>
              </a:rPr>
              <a:t>x[n] is unbounded.</a:t>
            </a:r>
            <a:endParaRPr sz="2004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2004"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5"/>
              <a:buFont typeface="Arial"/>
              <a:buAutoNum type="arabicPeriod"/>
            </a:pPr>
            <a:r>
              <a:rPr lang="en-US" sz="2004">
                <a:latin typeface="Arial"/>
                <a:ea typeface="Arial"/>
                <a:cs typeface="Arial"/>
                <a:sym typeface="Arial"/>
              </a:rPr>
              <a:t>h[n] is linear.</a:t>
            </a:r>
            <a:endParaRPr sz="2004"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5"/>
              <a:buFont typeface="Arial"/>
              <a:buAutoNum type="arabicPeriod"/>
            </a:pPr>
            <a:r>
              <a:rPr lang="en-US" sz="2004">
                <a:latin typeface="Arial"/>
                <a:ea typeface="Arial"/>
                <a:cs typeface="Arial"/>
                <a:sym typeface="Arial"/>
              </a:rPr>
              <a:t>h[n] is shift-invariant.</a:t>
            </a:r>
            <a:endParaRPr sz="2004"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5"/>
              <a:buFont typeface="Arial"/>
              <a:buAutoNum type="arabicPeriod"/>
            </a:pPr>
            <a:r>
              <a:rPr lang="en-US" sz="2004">
                <a:latin typeface="Arial"/>
                <a:ea typeface="Arial"/>
                <a:cs typeface="Arial"/>
                <a:sym typeface="Arial"/>
              </a:rPr>
              <a:t>h[n] is causal.</a:t>
            </a:r>
            <a:endParaRPr sz="2004"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5"/>
              <a:buFont typeface="Arial"/>
              <a:buAutoNum type="arabicPeriod"/>
            </a:pPr>
            <a:r>
              <a:rPr lang="en-US" sz="2004">
                <a:latin typeface="Arial"/>
                <a:ea typeface="Arial"/>
                <a:cs typeface="Arial"/>
                <a:sym typeface="Arial"/>
              </a:rPr>
              <a:t>h[n] is BIBO-stable.</a:t>
            </a:r>
            <a:endParaRPr sz="2004">
              <a:latin typeface="Arial"/>
              <a:ea typeface="Arial"/>
              <a:cs typeface="Arial"/>
              <a:sym typeface="Arial"/>
            </a:endParaRPr>
          </a:p>
          <a:p>
            <a:pPr indent="-355917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5"/>
              <a:buFont typeface="Arial"/>
              <a:buAutoNum type="arabicPeriod"/>
            </a:pPr>
            <a:r>
              <a:rPr lang="en-US" sz="2004">
                <a:latin typeface="Arial"/>
                <a:ea typeface="Arial"/>
                <a:cs typeface="Arial"/>
                <a:sym typeface="Arial"/>
              </a:rPr>
              <a:t>h[n] is unbounded.</a:t>
            </a:r>
            <a:endParaRPr sz="2004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Graphical Method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0" l="0" r="1068" t="2467"/>
          <a:stretch/>
        </p:blipFill>
        <p:spPr>
          <a:xfrm>
            <a:off x="1215200" y="363975"/>
            <a:ext cx="6550673" cy="441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/>
          <p:nvPr/>
        </p:nvSpPr>
        <p:spPr>
          <a:xfrm>
            <a:off x="1174500" y="346275"/>
            <a:ext cx="111300" cy="44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/>
          <p:nvPr/>
        </p:nvSpPr>
        <p:spPr>
          <a:xfrm>
            <a:off x="1316250" y="4224150"/>
            <a:ext cx="496200" cy="5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/>
          <p:nvPr/>
        </p:nvSpPr>
        <p:spPr>
          <a:xfrm>
            <a:off x="7128000" y="4203900"/>
            <a:ext cx="637800" cy="53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Graphical Method (cont)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2850" y="538650"/>
            <a:ext cx="6181527" cy="42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/>
          <p:nvPr/>
        </p:nvSpPr>
        <p:spPr>
          <a:xfrm>
            <a:off x="1609875" y="4133025"/>
            <a:ext cx="415200" cy="57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0"/>
          <p:cNvSpPr/>
          <p:nvPr/>
        </p:nvSpPr>
        <p:spPr>
          <a:xfrm>
            <a:off x="6945750" y="4173525"/>
            <a:ext cx="577200" cy="57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30"/>
          <p:cNvCxnSpPr/>
          <p:nvPr/>
        </p:nvCxnSpPr>
        <p:spPr>
          <a:xfrm>
            <a:off x="1518750" y="538650"/>
            <a:ext cx="612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0"/>
          <p:cNvCxnSpPr/>
          <p:nvPr/>
        </p:nvCxnSpPr>
        <p:spPr>
          <a:xfrm>
            <a:off x="1458000" y="538650"/>
            <a:ext cx="222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30"/>
          <p:cNvCxnSpPr>
            <a:stCxn id="175" idx="3"/>
          </p:cNvCxnSpPr>
          <p:nvPr/>
        </p:nvCxnSpPr>
        <p:spPr>
          <a:xfrm rot="10800000">
            <a:off x="7644377" y="548650"/>
            <a:ext cx="0" cy="210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30"/>
          <p:cNvCxnSpPr/>
          <p:nvPr/>
        </p:nvCxnSpPr>
        <p:spPr>
          <a:xfrm>
            <a:off x="7639277" y="2611800"/>
            <a:ext cx="10200" cy="213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30"/>
          <p:cNvCxnSpPr/>
          <p:nvPr/>
        </p:nvCxnSpPr>
        <p:spPr>
          <a:xfrm>
            <a:off x="8272125" y="3191400"/>
            <a:ext cx="972000" cy="972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30"/>
          <p:cNvSpPr/>
          <p:nvPr/>
        </p:nvSpPr>
        <p:spPr>
          <a:xfrm>
            <a:off x="7209000" y="3809025"/>
            <a:ext cx="891000" cy="9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Graphical Method (cont)</a:t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3">
            <a:alphaModFix/>
          </a:blip>
          <a:srcRect b="4047" l="0" r="626" t="2248"/>
          <a:stretch/>
        </p:blipFill>
        <p:spPr>
          <a:xfrm>
            <a:off x="1432688" y="645476"/>
            <a:ext cx="6278627" cy="40575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/>
          <p:nvPr/>
        </p:nvSpPr>
        <p:spPr>
          <a:xfrm>
            <a:off x="1447875" y="4254525"/>
            <a:ext cx="6279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/>
          <p:nvPr/>
        </p:nvSpPr>
        <p:spPr>
          <a:xfrm>
            <a:off x="7087500" y="4264650"/>
            <a:ext cx="5469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Sequence Method</a:t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19123" l="1934" r="10514" t="3267"/>
          <a:stretch/>
        </p:blipFill>
        <p:spPr>
          <a:xfrm>
            <a:off x="1569938" y="764438"/>
            <a:ext cx="6004123" cy="361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221452" y="591742"/>
            <a:ext cx="8701200" cy="3984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This session is not recorded.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Slides can be found on the HKN website (Google ‘HKN UIUC’, it will be the first link that pops up.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/>
              <a:t>Extra office hours</a:t>
            </a:r>
            <a:r>
              <a:rPr lang="en-US"/>
              <a:t> will be held on </a:t>
            </a:r>
            <a:r>
              <a:rPr b="1" lang="en-US"/>
              <a:t>9/27 at 6 pm </a:t>
            </a:r>
            <a:r>
              <a:rPr lang="en-US"/>
              <a:t>in the RSO Office (next to the Daily Byte). They will end when your exam begins.</a:t>
            </a:r>
            <a:endParaRPr sz="14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Sequence Method (cont)</a:t>
            </a:r>
            <a:endParaRPr/>
          </a:p>
        </p:txBody>
      </p:sp>
      <p:sp>
        <p:nvSpPr>
          <p:cNvPr id="203" name="Google Shape;203;p33"/>
          <p:cNvSpPr txBox="1"/>
          <p:nvPr>
            <p:ph idx="1" type="body"/>
          </p:nvPr>
        </p:nvSpPr>
        <p:spPr>
          <a:xfrm>
            <a:off x="256960" y="955154"/>
            <a:ext cx="88449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2. Similar to the graphical method, shift the flipped sequence from left-to-right, multiplying overlapping elements and adding the products together for each n</a:t>
            </a:r>
            <a:endParaRPr/>
          </a:p>
        </p:txBody>
      </p:sp>
      <p:sp>
        <p:nvSpPr>
          <p:cNvPr id="204" name="Google Shape;204;p33"/>
          <p:cNvSpPr txBox="1"/>
          <p:nvPr/>
        </p:nvSpPr>
        <p:spPr>
          <a:xfrm>
            <a:off x="1330036" y="2225501"/>
            <a:ext cx="23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x[m] = [-1, 0, 1, 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256962" y="2694222"/>
            <a:ext cx="25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h[0-m] = [0, 1, 3, 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393470" y="1754065"/>
            <a:ext cx="8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0: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3"/>
          <p:cNvSpPr txBox="1"/>
          <p:nvPr/>
        </p:nvSpPr>
        <p:spPr>
          <a:xfrm>
            <a:off x="412246" y="3563247"/>
            <a:ext cx="219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y[0] = -1 * 2 = -2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3"/>
          <p:cNvSpPr txBox="1"/>
          <p:nvPr/>
        </p:nvSpPr>
        <p:spPr>
          <a:xfrm>
            <a:off x="4790344" y="2199533"/>
            <a:ext cx="23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x[m] = [-1, 0, 1, 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3993697" y="2644369"/>
            <a:ext cx="257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h[1-m] = [0, 1, 3, 2]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3"/>
          <p:cNvSpPr txBox="1"/>
          <p:nvPr/>
        </p:nvSpPr>
        <p:spPr>
          <a:xfrm>
            <a:off x="3853778" y="1728097"/>
            <a:ext cx="87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= 1: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3"/>
          <p:cNvSpPr txBox="1"/>
          <p:nvPr/>
        </p:nvSpPr>
        <p:spPr>
          <a:xfrm>
            <a:off x="3872554" y="3560641"/>
            <a:ext cx="30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y[1] = -1 * 3 + 0 * 2 = -3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3"/>
          <p:cNvSpPr txBox="1"/>
          <p:nvPr/>
        </p:nvSpPr>
        <p:spPr>
          <a:xfrm>
            <a:off x="6926080" y="1682980"/>
            <a:ext cx="166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so on…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Sequence Method (cont)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 rotWithShape="1">
          <a:blip r:embed="rId3">
            <a:alphaModFix/>
          </a:blip>
          <a:srcRect b="21666" l="0" r="0" t="2867"/>
          <a:stretch/>
        </p:blipFill>
        <p:spPr>
          <a:xfrm>
            <a:off x="1003750" y="969625"/>
            <a:ext cx="7237726" cy="375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Matrix</a:t>
            </a:r>
            <a:r>
              <a:rPr lang="en-US"/>
              <a:t> Method</a:t>
            </a:r>
            <a:endParaRPr/>
          </a:p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>
            <a:off x="221402" y="1065423"/>
            <a:ext cx="87012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1700"/>
              <a:t>Turn one of your signals to a column vector, the other to a matrix. Multiply -&gt; Profit</a:t>
            </a:r>
            <a:endParaRPr sz="1700"/>
          </a:p>
        </p:txBody>
      </p:sp>
      <p:sp>
        <p:nvSpPr>
          <p:cNvPr id="225" name="Google Shape;225;p35"/>
          <p:cNvSpPr txBox="1"/>
          <p:nvPr/>
        </p:nvSpPr>
        <p:spPr>
          <a:xfrm>
            <a:off x="4736857" y="1885114"/>
            <a:ext cx="338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5"/>
          <p:cNvSpPr txBox="1"/>
          <p:nvPr/>
        </p:nvSpPr>
        <p:spPr>
          <a:xfrm>
            <a:off x="356396" y="1444111"/>
            <a:ext cx="238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x[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 = [-1, 0, 1, 2]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h[n] = [2, 3, 1, 0]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570" y="2316826"/>
            <a:ext cx="3210279" cy="19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Impulse response and causality</a:t>
            </a:r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370800" y="1353056"/>
            <a:ext cx="87732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Suppose we have an LTI system with impulse response </a:t>
            </a:r>
            <a:r>
              <a:rPr i="1"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h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[𝑛].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Char char="●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The system is causal (the system is LTIC) implies: </a:t>
            </a:r>
            <a:r>
              <a:rPr i="1"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h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[𝑛]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= 0 for 𝑛 &lt; 0.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Char char="○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Signals for which </a:t>
            </a:r>
            <a:r>
              <a:rPr i="1"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𝑥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[𝑛] 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= 0 for n &lt; 0 are called “causal signals” for this reason.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Char char="●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The system is non-causal implies </a:t>
            </a:r>
            <a:r>
              <a:rPr i="1"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h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[𝑛]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≠ 0 for n &lt; 0</a:t>
            </a:r>
            <a:endParaRPr sz="17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Z-transforms</a:t>
            </a:r>
            <a:endParaRPr/>
          </a:p>
        </p:txBody>
      </p:sp>
      <p:pic>
        <p:nvPicPr>
          <p:cNvPr descr="Text&#10;&#10;Description automatically generated"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3723" y="46836"/>
            <a:ext cx="2052419" cy="88258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7"/>
          <p:cNvSpPr txBox="1"/>
          <p:nvPr/>
        </p:nvSpPr>
        <p:spPr>
          <a:xfrm>
            <a:off x="238350" y="929419"/>
            <a:ext cx="86673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Char char="●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Typically perform inverse z-transform by inspection or by partial fraction decomposition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Char char="●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Important properties: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Char char="○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Linearity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Char char="○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Multiplication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Char char="○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Delay property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Char char="○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Use properties whenever you can to go fast on the test!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Char char="●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Z-transform is uniquely determined by TWO things: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Char char="○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Expression for transform, F(z)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Char char="○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Region of Convergence, range of |z|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Char char="■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Continuous region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chibsted Grotesk"/>
              <a:buChar char="■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Does not include poles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EB Garamond"/>
              <a:buChar char="●"/>
            </a:pP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Convolution theorem: 𝑥[𝑛] </a:t>
            </a:r>
            <a:r>
              <a:rPr lang="en-US" sz="17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∗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</a:t>
            </a: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ℎ[𝑛]</a:t>
            </a:r>
            <a:r>
              <a:rPr lang="en-US" sz="15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↔ X(z)H(z)</a:t>
            </a:r>
            <a:endParaRPr sz="15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Z-transforms: Example</a:t>
            </a:r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25" y="1056525"/>
            <a:ext cx="5023475" cy="47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 rotWithShape="1">
          <a:blip r:embed="rId4">
            <a:alphaModFix/>
          </a:blip>
          <a:srcRect b="0" l="0" r="0" t="14668"/>
          <a:stretch/>
        </p:blipFill>
        <p:spPr>
          <a:xfrm>
            <a:off x="1023925" y="1775175"/>
            <a:ext cx="63236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2025" y="2381170"/>
            <a:ext cx="992738" cy="61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8123" y="3301525"/>
            <a:ext cx="4164925" cy="7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Convolution Theorem in a Picture</a:t>
            </a:r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300" y="1126904"/>
            <a:ext cx="4657048" cy="2889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Concept check: Possible ROCs</a:t>
            </a:r>
            <a:endParaRPr/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221400" y="925875"/>
            <a:ext cx="5864100" cy="766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0435" l="-1468" r="0" t="-3293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8000" y="1755675"/>
            <a:ext cx="3711076" cy="29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ROCs and Sequences – General Patterns</a:t>
            </a:r>
            <a:endParaRPr/>
          </a:p>
        </p:txBody>
      </p:sp>
      <p:sp>
        <p:nvSpPr>
          <p:cNvPr id="270" name="Google Shape;270;p41"/>
          <p:cNvSpPr txBox="1"/>
          <p:nvPr/>
        </p:nvSpPr>
        <p:spPr>
          <a:xfrm>
            <a:off x="158850" y="942656"/>
            <a:ext cx="8826300" cy="3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Suppose we have 𝑥[𝑛] ↔ X(z).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●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Right sided sequence (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𝑥[𝑛]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= 0 for 𝑛 &lt; 𝑘 for some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𝑘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):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○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Example: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𝑥[𝑛]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= 𝑢[𝑛−4]3ⁿ⁻⁴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○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ROC: |z| &gt; 𝑟 for some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𝑟 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○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Hint: Causal impulse responses fall under this category.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●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Left sided sequence (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𝑥[𝑛]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= 0 for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𝑛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&gt;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𝑘 for some 𝑘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):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○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Example: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𝑥[𝑛]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=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𝑢[−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(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𝑛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+1)]4ⁿ⁺¹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○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ROC: |z| &lt;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𝑟 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○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Hint: Anticausal impulse responses fall under this category.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●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Finite sequence (both right-sided and left-sided)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○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ROC: all |z| except potentially |z|=0 and |z| = infinity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●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Infinite sequence in both directions (neither left-sided nor right-sided)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○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ROC: 𝑎 &lt; |z| &lt; 𝑏 for some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𝑎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,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𝑏 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Concept check: Sequences and ROCs</a:t>
            </a:r>
            <a:endParaRPr/>
          </a:p>
        </p:txBody>
      </p:sp>
      <p:sp>
        <p:nvSpPr>
          <p:cNvPr id="277" name="Google Shape;277;p42"/>
          <p:cNvSpPr txBox="1"/>
          <p:nvPr>
            <p:ph idx="1" type="body"/>
          </p:nvPr>
        </p:nvSpPr>
        <p:spPr>
          <a:xfrm>
            <a:off x="221450" y="956250"/>
            <a:ext cx="6479700" cy="829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632" l="-1256" r="-1186" t="-12082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4738" y="1915650"/>
            <a:ext cx="3430895" cy="289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221402" y="958442"/>
            <a:ext cx="8701200" cy="3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/>
              <a:t>Topics</a:t>
            </a:r>
            <a:endParaRPr sz="2000"/>
          </a:p>
          <a:p>
            <a:pPr indent="-469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/>
              <a:t>CT and DT Signals</a:t>
            </a:r>
            <a:endParaRPr sz="2000"/>
          </a:p>
          <a:p>
            <a:pPr indent="-469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/>
              <a:t>LSI and LSIC Systems</a:t>
            </a:r>
            <a:endParaRPr sz="2000"/>
          </a:p>
          <a:p>
            <a:pPr indent="-469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/>
              <a:t>Impulse Response</a:t>
            </a:r>
            <a:endParaRPr sz="2000"/>
          </a:p>
          <a:p>
            <a:pPr indent="-469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/>
              <a:t>Z-transforms</a:t>
            </a:r>
            <a:endParaRPr sz="2000"/>
          </a:p>
          <a:p>
            <a:pPr indent="-469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/>
              <a:t>Stability, Causality, etc</a:t>
            </a:r>
            <a:endParaRPr sz="2000"/>
          </a:p>
          <a:p>
            <a:pPr indent="-469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</a:pPr>
            <a:r>
              <a:rPr lang="en-US" sz="2000"/>
              <a:t>Multiple Systems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Example: Z-transform to sequence</a:t>
            </a:r>
            <a:endParaRPr/>
          </a:p>
        </p:txBody>
      </p:sp>
      <p:sp>
        <p:nvSpPr>
          <p:cNvPr id="285" name="Google Shape;285;p43"/>
          <p:cNvSpPr txBox="1"/>
          <p:nvPr>
            <p:ph idx="1" type="body"/>
          </p:nvPr>
        </p:nvSpPr>
        <p:spPr>
          <a:xfrm>
            <a:off x="1131376" y="579750"/>
            <a:ext cx="6234600" cy="398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975" r="-1817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Relationship between LTI systems and Transfer Function</a:t>
            </a:r>
            <a:endParaRPr/>
          </a:p>
        </p:txBody>
      </p:sp>
      <p:sp>
        <p:nvSpPr>
          <p:cNvPr id="291" name="Google Shape;291;p44"/>
          <p:cNvSpPr/>
          <p:nvPr/>
        </p:nvSpPr>
        <p:spPr>
          <a:xfrm>
            <a:off x="5009700" y="2992219"/>
            <a:ext cx="3800700" cy="78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4"/>
          <p:cNvSpPr txBox="1"/>
          <p:nvPr/>
        </p:nvSpPr>
        <p:spPr>
          <a:xfrm>
            <a:off x="132450" y="969113"/>
            <a:ext cx="88791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system H is LTI if and only if…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rabi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Its transfer function H(z), the z-transform of the impulse response, exists.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rabi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H(z) is equal to the ratio of the z-transform of the output to the z-transform of the input.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Char char="●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This ratio is the same for every input/output pair.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750" y="2313163"/>
            <a:ext cx="4393406" cy="1464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Checking for LTI in the Z-domain</a:t>
            </a:r>
            <a:endParaRPr/>
          </a:p>
        </p:txBody>
      </p:sp>
      <p:sp>
        <p:nvSpPr>
          <p:cNvPr id="300" name="Google Shape;300;p45"/>
          <p:cNvSpPr txBox="1"/>
          <p:nvPr>
            <p:ph idx="1" type="body"/>
          </p:nvPr>
        </p:nvSpPr>
        <p:spPr>
          <a:xfrm>
            <a:off x="221400" y="931950"/>
            <a:ext cx="6855900" cy="398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58" r="0" t="-229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2397" y="1703300"/>
            <a:ext cx="4594583" cy="2441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700" y="2310131"/>
            <a:ext cx="1182900" cy="943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Conceptual Check</a:t>
            </a:r>
            <a:endParaRPr/>
          </a:p>
        </p:txBody>
      </p:sp>
      <p:sp>
        <p:nvSpPr>
          <p:cNvPr id="309" name="Google Shape;309;p46"/>
          <p:cNvSpPr txBox="1"/>
          <p:nvPr/>
        </p:nvSpPr>
        <p:spPr>
          <a:xfrm>
            <a:off x="467850" y="969113"/>
            <a:ext cx="8208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Suppose we know a system is LTI. Suppose that some finite-length input 𝑥ₐ[𝑛]↔𝑋ₐ(𝑧) has output 𝑦ₐ[𝑛]↔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𝑌ₐ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(𝑧).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chibsted Grotesk"/>
              <a:buChar char="●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True/False: If we know that for some 𝑧ₖ, 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𝑌ₐ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(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𝑧ₖ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) = 0, but 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𝑋ₐ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(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𝑧ₖ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) ≠ 0, then we know that Y</a:t>
            </a:r>
            <a:r>
              <a:rPr lang="en-US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any input 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(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𝑧ₖ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) = 0.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Char char="●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True/False: Consider some value 𝑧ⱼ. Knowing 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𝑋ₐ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(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𝑧ⱼ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) = 0 does not give us information about the value of  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𝑌ₐ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(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𝑧ⱼ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).</a:t>
            </a:r>
            <a:endParaRPr sz="17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Marginal Stability</a:t>
            </a:r>
            <a:endParaRPr/>
          </a:p>
        </p:txBody>
      </p:sp>
      <p:pic>
        <p:nvPicPr>
          <p:cNvPr descr="Chart, pie chart&#10;&#10;Description automatically generated" id="316" name="Google Shape;31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4000" y="2873250"/>
            <a:ext cx="2490976" cy="191739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7"/>
          <p:cNvSpPr txBox="1"/>
          <p:nvPr/>
        </p:nvSpPr>
        <p:spPr>
          <a:xfrm>
            <a:off x="969045" y="4866175"/>
            <a:ext cx="743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 https://in.mathworks.com/help/ident/ref/lti.pzmap.html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47"/>
          <p:cNvSpPr txBox="1"/>
          <p:nvPr/>
        </p:nvSpPr>
        <p:spPr>
          <a:xfrm>
            <a:off x="333300" y="929400"/>
            <a:ext cx="87027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EB Garamond"/>
              <a:buChar char="●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 LTIC system is </a:t>
            </a:r>
            <a:r>
              <a:rPr b="1"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marginally stable 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if none of its poles have a radius greater than 1, and if it has one or more distinct poles with radius 1.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Char char="●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For a system in general, it is marginally stable if the ROC borders |z| = 1 but doesn’t contain it.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EB Garamond"/>
              <a:buChar char="●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In this class, marginally stable = </a:t>
            </a:r>
            <a:r>
              <a:rPr b="1"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unstable</a:t>
            </a: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Stability and Causality of LTI systems</a:t>
            </a:r>
            <a:endParaRPr/>
          </a:p>
        </p:txBody>
      </p:sp>
      <p:sp>
        <p:nvSpPr>
          <p:cNvPr id="324" name="Google Shape;324;p48"/>
          <p:cNvSpPr txBox="1"/>
          <p:nvPr/>
        </p:nvSpPr>
        <p:spPr>
          <a:xfrm>
            <a:off x="353050" y="1220663"/>
            <a:ext cx="88263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Given an LSI system with impulse response ℎ[𝑛] ↔ 𝐻(𝑧):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H is BIBO stable if and only if the ROC of the z-transform 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𝐻(𝑧)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includes the unit circle.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H is causal implies that the ROC of 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𝐻(𝑧)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has form |z| &gt; r for some r.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BIBO Stability of LTI systems</a:t>
            </a:r>
            <a:endParaRPr/>
          </a:p>
        </p:txBody>
      </p:sp>
      <p:sp>
        <p:nvSpPr>
          <p:cNvPr id="330" name="Google Shape;330;p49"/>
          <p:cNvSpPr txBox="1"/>
          <p:nvPr/>
        </p:nvSpPr>
        <p:spPr>
          <a:xfrm>
            <a:off x="388350" y="1233919"/>
            <a:ext cx="87909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chibsted Grotesk"/>
              <a:buChar char="●"/>
            </a:pPr>
            <a:r>
              <a:rPr lang="en-US" sz="22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Checking for BIBO stability of LTI systems</a:t>
            </a:r>
            <a:endParaRPr sz="22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chibsted Grotesk"/>
              <a:buAutoNum type="arabicPeriod"/>
            </a:pPr>
            <a:r>
              <a:rPr lang="en-US" sz="22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Absolute summability of impulse response</a:t>
            </a:r>
            <a:endParaRPr sz="22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chibsted Grotesk"/>
              <a:buAutoNum type="alphaLcPeriod"/>
            </a:pPr>
            <a:r>
              <a:rPr lang="en-US" sz="22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i.e. </a:t>
            </a:r>
            <a:endParaRPr sz="22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chibsted Grotesk"/>
              <a:buAutoNum type="arabicPeriod"/>
            </a:pPr>
            <a:r>
              <a:rPr lang="en-US" sz="22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Location of poles and ROC of the transfer function</a:t>
            </a:r>
            <a:endParaRPr sz="22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chibsted Grotesk"/>
              <a:buAutoNum type="alphaLcPeriod"/>
            </a:pPr>
            <a:r>
              <a:rPr lang="en-US" sz="22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ROC must include unit circle (poles + causality)</a:t>
            </a:r>
            <a:endParaRPr sz="22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chibsted Grotesk"/>
              <a:buAutoNum type="arabicPeriod"/>
            </a:pPr>
            <a:r>
              <a:rPr lang="en-US" sz="22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System definition (proof by counterexample)</a:t>
            </a:r>
            <a:endParaRPr sz="22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chibsted Grotesk"/>
              <a:buAutoNum type="alphaLcPeriod"/>
            </a:pPr>
            <a:r>
              <a:rPr lang="en-US" sz="22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Find a bounded input that produces an unbounded output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331" name="Google Shape;331;p49"/>
          <p:cNvPicPr preferRelativeResize="0"/>
          <p:nvPr/>
        </p:nvPicPr>
        <p:blipFill rotWithShape="1">
          <a:blip r:embed="rId3">
            <a:alphaModFix/>
          </a:blip>
          <a:srcRect b="0" l="0" r="0" t="17884"/>
          <a:stretch/>
        </p:blipFill>
        <p:spPr>
          <a:xfrm>
            <a:off x="1783700" y="2096025"/>
            <a:ext cx="1828175" cy="3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221452" y="667942"/>
            <a:ext cx="8701200" cy="39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EB Garamond"/>
              <a:ea typeface="EB Garamond"/>
              <a:cs typeface="EB Garamond"/>
              <a:sym typeface="EB Garamond"/>
            </a:endParaRPr>
          </a:p>
          <a:p>
            <a:pPr indent="-2603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</a:pPr>
            <a:r>
              <a:rPr lang="en-US" sz="2300"/>
              <a:t>Find the LCCDE for the system.</a:t>
            </a:r>
            <a:endParaRPr sz="2300"/>
          </a:p>
          <a:p>
            <a:pPr indent="-260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</a:pPr>
            <a:r>
              <a:rPr lang="en-US" sz="2300"/>
              <a:t>Is the system BIBO stable?</a:t>
            </a:r>
            <a:endParaRPr sz="2300"/>
          </a:p>
        </p:txBody>
      </p:sp>
      <p:pic>
        <p:nvPicPr>
          <p:cNvPr id="339" name="Google Shape;3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597" y="1002158"/>
            <a:ext cx="3038614" cy="106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2600"/>
              <a:t>A semi-mechanical way to find BIBO unstable pairs</a:t>
            </a:r>
            <a:endParaRPr sz="2600"/>
          </a:p>
        </p:txBody>
      </p:sp>
      <p:pic>
        <p:nvPicPr>
          <p:cNvPr id="345" name="Google Shape;3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2294" y="1668689"/>
            <a:ext cx="4394554" cy="2010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Conceptual Question</a:t>
            </a:r>
            <a:endParaRPr/>
          </a:p>
        </p:txBody>
      </p:sp>
      <p:sp>
        <p:nvSpPr>
          <p:cNvPr id="351" name="Google Shape;351;p52"/>
          <p:cNvSpPr txBox="1"/>
          <p:nvPr>
            <p:ph idx="1" type="body"/>
          </p:nvPr>
        </p:nvSpPr>
        <p:spPr>
          <a:xfrm>
            <a:off x="221452" y="591742"/>
            <a:ext cx="8701200" cy="39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667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•"/>
            </a:pPr>
            <a:r>
              <a:rPr lang="en-US" sz="2400"/>
              <a:t>If a system is BIBO stable then it must be causal. T/F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CT and DT Signals</a:t>
            </a: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0" y="1301850"/>
            <a:ext cx="91440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Discrete-Time (DT) Signals are really just Continuous-Time (CT) Signals, but sampled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○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Example: your phone battery level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𝑥[𝑛] represents DT signals, while it is written as 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𝑥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(𝑡) for CT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Frequency can also be either Discrete or Continuous - You’ll learn how to deal with this later.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3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Multiple Systems</a:t>
            </a:r>
            <a:endParaRPr/>
          </a:p>
        </p:txBody>
      </p:sp>
      <p:sp>
        <p:nvSpPr>
          <p:cNvPr id="357" name="Google Shape;357;p53"/>
          <p:cNvSpPr txBox="1"/>
          <p:nvPr>
            <p:ph idx="1" type="body"/>
          </p:nvPr>
        </p:nvSpPr>
        <p:spPr>
          <a:xfrm>
            <a:off x="221452" y="713242"/>
            <a:ext cx="87012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6035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Char char="•"/>
            </a:pPr>
            <a:r>
              <a:rPr lang="en-US" sz="2300"/>
              <a:t>We can combine systems in </a:t>
            </a:r>
            <a:r>
              <a:rPr b="1" lang="en-US" sz="2300"/>
              <a:t>serial</a:t>
            </a:r>
            <a:r>
              <a:rPr lang="en-US" sz="2300"/>
              <a:t> or </a:t>
            </a:r>
            <a:r>
              <a:rPr b="1" lang="en-US" sz="2300"/>
              <a:t>parallel</a:t>
            </a:r>
            <a:r>
              <a:rPr lang="en-US" sz="2300"/>
              <a:t> connections.</a:t>
            </a:r>
            <a:endParaRPr sz="2300"/>
          </a:p>
        </p:txBody>
      </p:sp>
      <p:pic>
        <p:nvPicPr>
          <p:cNvPr descr="Diagram&#10;&#10;Description automatically generated" id="358" name="Google Shape;358;p53"/>
          <p:cNvPicPr preferRelativeResize="0"/>
          <p:nvPr/>
        </p:nvPicPr>
        <p:blipFill rotWithShape="1">
          <a:blip r:embed="rId3">
            <a:alphaModFix/>
          </a:blip>
          <a:srcRect b="-382" l="15293" r="-294" t="0"/>
          <a:stretch/>
        </p:blipFill>
        <p:spPr>
          <a:xfrm>
            <a:off x="5627848" y="1847724"/>
            <a:ext cx="2786225" cy="1887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, whiteboard&#10;&#10;Description automatically generated" id="359" name="Google Shape;359;p53"/>
          <p:cNvPicPr preferRelativeResize="0"/>
          <p:nvPr/>
        </p:nvPicPr>
        <p:blipFill rotWithShape="1">
          <a:blip r:embed="rId4">
            <a:alphaModFix/>
          </a:blip>
          <a:srcRect b="0" l="13543" r="287" t="0"/>
          <a:stretch/>
        </p:blipFill>
        <p:spPr>
          <a:xfrm>
            <a:off x="1378175" y="2118125"/>
            <a:ext cx="3078225" cy="1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4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DTFT</a:t>
            </a:r>
            <a:endParaRPr/>
          </a:p>
        </p:txBody>
      </p:sp>
      <p:sp>
        <p:nvSpPr>
          <p:cNvPr id="366" name="Google Shape;366;p54"/>
          <p:cNvSpPr txBox="1"/>
          <p:nvPr>
            <p:ph idx="1" type="body"/>
          </p:nvPr>
        </p:nvSpPr>
        <p:spPr>
          <a:xfrm>
            <a:off x="412100" y="1000650"/>
            <a:ext cx="6436200" cy="398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58" r="0" t="-2519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DTFT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221389" y="1006867"/>
            <a:ext cx="8701200" cy="39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200"/>
              <a:t>What does the DTFT tell us?</a:t>
            </a:r>
            <a:endParaRPr sz="2200"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200"/>
              <a:t>Frequency content of a discrete signal</a:t>
            </a:r>
            <a:endParaRPr sz="2200"/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2200"/>
              <a:t>Magnitude and phase response of a system</a:t>
            </a:r>
            <a:endParaRPr sz="2200"/>
          </a:p>
        </p:txBody>
      </p:sp>
      <p:pic>
        <p:nvPicPr>
          <p:cNvPr descr="Audio Data Processing— Feature Extraction — Essential Science &amp;amp; Concepts  behind them — Part I | by Vasanthkumar Velayudham | Analytics Vidhya |  Medium" id="374" name="Google Shape;37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250" y="1835050"/>
            <a:ext cx="2752650" cy="266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Conceptual Question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221452" y="591742"/>
            <a:ext cx="8701200" cy="39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730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en-US" sz="2500"/>
              <a:t>The DTFT of a sequence always exists as long as its z-transform exists. T/F</a:t>
            </a:r>
            <a:endParaRPr sz="2500"/>
          </a:p>
          <a:p>
            <a:pPr indent="-2730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en-US" sz="2500"/>
              <a:t>If the z-transform of the function does not include |z|=1, then the DTFT of the sequence does not exist. T/F</a:t>
            </a:r>
            <a:endParaRPr sz="2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7"/>
          <p:cNvSpPr txBox="1"/>
          <p:nvPr>
            <p:ph type="title"/>
          </p:nvPr>
        </p:nvSpPr>
        <p:spPr>
          <a:xfrm>
            <a:off x="-18661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Concept Check: LTI and DTFT</a:t>
            </a:r>
            <a:endParaRPr/>
          </a:p>
        </p:txBody>
      </p:sp>
      <p:sp>
        <p:nvSpPr>
          <p:cNvPr id="388" name="Google Shape;388;p57"/>
          <p:cNvSpPr txBox="1"/>
          <p:nvPr>
            <p:ph idx="1" type="body"/>
          </p:nvPr>
        </p:nvSpPr>
        <p:spPr>
          <a:xfrm>
            <a:off x="221400" y="986625"/>
            <a:ext cx="6577800" cy="398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58" r="0" t="-229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descr="Diagram&#10;&#10;Description automatically generated" id="389" name="Google Shape;38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2560" y="1736039"/>
            <a:ext cx="4710022" cy="2694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8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Finding DTFT</a:t>
            </a:r>
            <a:endParaRPr/>
          </a:p>
        </p:txBody>
      </p:sp>
      <p:sp>
        <p:nvSpPr>
          <p:cNvPr id="396" name="Google Shape;396;p58"/>
          <p:cNvSpPr txBox="1"/>
          <p:nvPr>
            <p:ph idx="1" type="body"/>
          </p:nvPr>
        </p:nvSpPr>
        <p:spPr>
          <a:xfrm>
            <a:off x="122975" y="785900"/>
            <a:ext cx="6638100" cy="3984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258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DTFT Question</a:t>
            </a:r>
            <a:endParaRPr/>
          </a:p>
        </p:txBody>
      </p:sp>
      <p:sp>
        <p:nvSpPr>
          <p:cNvPr id="403" name="Google Shape;403;p59"/>
          <p:cNvSpPr txBox="1"/>
          <p:nvPr/>
        </p:nvSpPr>
        <p:spPr>
          <a:xfrm>
            <a:off x="244150" y="1404925"/>
            <a:ext cx="31008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pic>
        <p:nvPicPr>
          <p:cNvPr id="404" name="Google Shape;40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0350" y="1212625"/>
            <a:ext cx="4663300" cy="27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Sampling</a:t>
            </a:r>
            <a:endParaRPr/>
          </a:p>
        </p:txBody>
      </p:sp>
      <p:sp>
        <p:nvSpPr>
          <p:cNvPr id="410" name="Google Shape;410;p60"/>
          <p:cNvSpPr txBox="1"/>
          <p:nvPr>
            <p:ph idx="1" type="body"/>
          </p:nvPr>
        </p:nvSpPr>
        <p:spPr>
          <a:xfrm>
            <a:off x="221452" y="591742"/>
            <a:ext cx="87012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can multiply a function by an impulse train to </a:t>
            </a:r>
            <a:r>
              <a:rPr b="1" lang="en-US"/>
              <a:t>sample</a:t>
            </a:r>
            <a:r>
              <a:rPr lang="en-US"/>
              <a:t> it. </a:t>
            </a:r>
            <a:endParaRPr/>
          </a:p>
        </p:txBody>
      </p:sp>
      <p:pic>
        <p:nvPicPr>
          <p:cNvPr descr="A picture containing chart&#10;&#10;Description automatically generated" id="411" name="Google Shape;41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5364" y="1136333"/>
            <a:ext cx="3204954" cy="3963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1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Bonus: ECE 310 MT1 any speedrun tactics</a:t>
            </a:r>
            <a:endParaRPr/>
          </a:p>
        </p:txBody>
      </p:sp>
      <p:sp>
        <p:nvSpPr>
          <p:cNvPr id="417" name="Google Shape;417;p61"/>
          <p:cNvSpPr txBox="1"/>
          <p:nvPr>
            <p:ph idx="1" type="body"/>
          </p:nvPr>
        </p:nvSpPr>
        <p:spPr>
          <a:xfrm>
            <a:off x="221452" y="591742"/>
            <a:ext cx="8701200" cy="39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9685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/>
              <a:t>Time is a concern</a:t>
            </a:r>
            <a:endParaRPr sz="2300"/>
          </a:p>
          <a:p>
            <a:pPr indent="-19685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/>
              <a:t>PFE: change of variable / direct PFE</a:t>
            </a:r>
            <a:endParaRPr sz="2300"/>
          </a:p>
          <a:p>
            <a:pPr indent="-19685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/>
              <a:t>Polynomial division: Google “synthetic division”</a:t>
            </a:r>
            <a:endParaRPr sz="2300"/>
          </a:p>
          <a:p>
            <a:pPr indent="-22225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/>
              <a:t>Useful if the denominator is factorable into single-root terms</a:t>
            </a:r>
            <a:endParaRPr sz="2300"/>
          </a:p>
          <a:p>
            <a:pPr indent="-19685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/>
              <a:t>Tables: Use the properties and table pairs whenever you can!</a:t>
            </a:r>
            <a:endParaRPr sz="2300"/>
          </a:p>
          <a:p>
            <a:pPr indent="-22225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/>
              <a:t>Z-transform pairs/properties, DTFT pairs/properties: learn them by heart, or find a place on your reference sheet to put them.</a:t>
            </a:r>
            <a:endParaRPr sz="23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2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423" name="Google Shape;423;p62"/>
          <p:cNvSpPr txBox="1"/>
          <p:nvPr/>
        </p:nvSpPr>
        <p:spPr>
          <a:xfrm>
            <a:off x="319177" y="646981"/>
            <a:ext cx="8505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luck on Midterm 1!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know if we were helpful: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1687" y="1847575"/>
            <a:ext cx="2779075" cy="27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LSI and LSIC Systems aka LTI and LTIC Systems</a:t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384000" y="900113"/>
            <a:ext cx="83760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●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Given a system H which produces output y[n] on input x[n], we can check for three properties: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"/>
              <a:buChar char="○"/>
            </a:pPr>
            <a:r>
              <a:rPr b="1"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Linearity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: Saying system H is linear is equivalent to saying: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■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Given 𝑥₁[𝑛] → 𝑦₁[𝑛], and given 𝑥₂[𝑛] → 𝑦₂[𝑛], then 𝑎𝑥₁[𝑛] + 𝑏𝑥₂[𝑛] → 𝑎𝑦₁[𝑛] + 𝑏𝑦₂[𝑛]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■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Any scaling and summing of original inputs is equivalently reflected in the outputs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"/>
              <a:buChar char="○"/>
            </a:pPr>
            <a:r>
              <a:rPr b="1"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Shift Invariance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: Saying H is </a:t>
            </a:r>
            <a:r>
              <a:rPr b="1"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SI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(shift invariant) or </a:t>
            </a:r>
            <a:r>
              <a:rPr b="1"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TI 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(time-invariant) is equivalent to saying: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■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Given 𝑥[𝑛] → 𝑦[𝑛], then 𝑥[𝑛−𝑘] → 𝑦[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𝑛−𝑘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]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■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Any delay in the original input is equivalently reflected in the output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EB Garamond"/>
              <a:buChar char="○"/>
            </a:pPr>
            <a:r>
              <a:rPr b="1"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Causality</a:t>
            </a: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: output cannot depend on future input values.</a:t>
            </a:r>
            <a:endParaRPr sz="16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Schibsted Grotesk"/>
              <a:buChar char="■"/>
            </a:pPr>
            <a:r>
              <a:rPr lang="en-US" sz="16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No “official” formal definition in this class.</a:t>
            </a:r>
            <a:endParaRPr sz="16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Pictographic Representation of Linearity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824438"/>
            <a:ext cx="6629398" cy="3494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Pictographic Representation of Shift Invariance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475" y="898675"/>
            <a:ext cx="7670150" cy="347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General Approach on Proving L/TI</a:t>
            </a:r>
            <a:endParaRPr/>
          </a:p>
        </p:txBody>
      </p:sp>
      <p:sp>
        <p:nvSpPr>
          <p:cNvPr id="109" name="Google Shape;109;p21"/>
          <p:cNvSpPr txBox="1"/>
          <p:nvPr/>
        </p:nvSpPr>
        <p:spPr>
          <a:xfrm>
            <a:off x="388350" y="929419"/>
            <a:ext cx="8367300" cy="3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rabi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Feed and apply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lphaL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Define input/output pairs to the system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romanL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𝑥[𝑛] → 𝑦[𝑛]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lphaL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Apply transformation to the outputs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rabi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Apply and feed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lphaL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Define a new function applying whatever variant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romanL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Testing time invariance: 𝑔[𝑛] = 𝑥[𝑛−𝑘]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romanL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Testing linearity: 𝑔[𝑛] = 𝑎𝑥₁[𝑛] + 𝑏𝑥₂[𝑛]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romanL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(Not strictly necessary, but it’s easy to get lost…)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lphaL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Feed this into the system determine output 𝑦ℊ[𝑛]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chibsted Grotesk"/>
              <a:buAutoNum type="arabicPeriod"/>
            </a:pPr>
            <a:r>
              <a:rPr lang="en-US" sz="19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Compare the results from steps 1 &amp; 2.</a:t>
            </a:r>
            <a:endParaRPr sz="19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0" y="1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4285"/>
              <a:buFont typeface="Calibri"/>
              <a:buNone/>
            </a:pPr>
            <a:r>
              <a:rPr lang="en-US"/>
              <a:t>Examples: Proving LTI via a system’s equations</a:t>
            </a:r>
            <a:endParaRPr/>
          </a:p>
        </p:txBody>
      </p:sp>
      <p:sp>
        <p:nvSpPr>
          <p:cNvPr id="115" name="Google Shape;115;p22"/>
          <p:cNvSpPr txBox="1"/>
          <p:nvPr/>
        </p:nvSpPr>
        <p:spPr>
          <a:xfrm>
            <a:off x="214350" y="1595250"/>
            <a:ext cx="8715300" cy="28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Prove, or disprove, that 𝑦[𝑛] =                is linear.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Prove, or disprove, that 𝑦[𝑛] =                  is time invariant.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chibsted Grotesk"/>
              <a:buChar char="●"/>
            </a:pP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Prove, or disprove, that 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𝑦[𝑛] = 𝑥[𝑛] + 𝑥[2023]</a:t>
            </a:r>
            <a:r>
              <a:rPr lang="en-US" sz="24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is time invariant.</a:t>
            </a:r>
            <a:endParaRPr sz="24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graphicFrame>
        <p:nvGraphicFramePr>
          <p:cNvPr id="116" name="Google Shape;116;p22"/>
          <p:cNvGraphicFramePr/>
          <p:nvPr/>
        </p:nvGraphicFramePr>
        <p:xfrm>
          <a:off x="5094775" y="142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{10C2F3D9-A1D1-4492-AF9D-084765B36C20}</a:tableStyleId>
              </a:tblPr>
              <a:tblGrid>
                <a:gridCol w="970375"/>
              </a:tblGrid>
              <a:tr h="395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𝑥[2𝑛]</a:t>
                      </a:r>
                      <a:endParaRPr sz="1800"/>
                    </a:p>
                  </a:txBody>
                  <a:tcPr marT="68575" marB="6857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𝑛²</a:t>
                      </a:r>
                      <a:endParaRPr sz="18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17" name="Google Shape;117;p22"/>
          <p:cNvGraphicFramePr/>
          <p:nvPr/>
        </p:nvGraphicFramePr>
        <p:xfrm>
          <a:off x="4960825" y="232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{10C2F3D9-A1D1-4492-AF9D-084765B36C20}</a:tableStyleId>
              </a:tblPr>
              <a:tblGrid>
                <a:gridCol w="1238275"/>
              </a:tblGrid>
              <a:tr h="395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𝑥[𝑛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−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𝝰]</a:t>
                      </a:r>
                      <a:endParaRPr sz="1800"/>
                    </a:p>
                  </a:txBody>
                  <a:tcPr marT="68575" marB="6857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0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𝑥[𝑛−𝝱]</a:t>
                      </a:r>
                      <a:endParaRPr sz="18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KN Alpha Slid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